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9"/>
  </p:notesMasterIdLst>
  <p:sldIdLst>
    <p:sldId id="281" r:id="rId5"/>
    <p:sldId id="282" r:id="rId6"/>
    <p:sldId id="283" r:id="rId7"/>
    <p:sldId id="284" r:id="rId8"/>
    <p:sldId id="291" r:id="rId9"/>
    <p:sldId id="285" r:id="rId10"/>
    <p:sldId id="292" r:id="rId11"/>
    <p:sldId id="304" r:id="rId12"/>
    <p:sldId id="296" r:id="rId13"/>
    <p:sldId id="297" r:id="rId14"/>
    <p:sldId id="298" r:id="rId15"/>
    <p:sldId id="286" r:id="rId16"/>
    <p:sldId id="301" r:id="rId17"/>
    <p:sldId id="300" r:id="rId18"/>
    <p:sldId id="305" r:id="rId19"/>
    <p:sldId id="295" r:id="rId20"/>
    <p:sldId id="293" r:id="rId21"/>
    <p:sldId id="294" r:id="rId22"/>
    <p:sldId id="307" r:id="rId23"/>
    <p:sldId id="309" r:id="rId24"/>
    <p:sldId id="308" r:id="rId25"/>
    <p:sldId id="306" r:id="rId26"/>
    <p:sldId id="289" r:id="rId27"/>
    <p:sldId id="290" r:id="rId28"/>
  </p:sldIdLst>
  <p:sldSz cx="18288000" cy="10287000"/>
  <p:notesSz cx="6858000" cy="9144000"/>
  <p:defaultTextStyle>
    <a:defPPr>
      <a:defRPr lang="en-US"/>
    </a:defPPr>
    <a:lvl1pPr marL="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785"/>
    <a:srgbClr val="EAB765"/>
    <a:srgbClr val="7AB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7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54A97-E38B-4BA7-AB29-14DAC6D6CF4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CB5E-7C7F-4891-8245-B9DBED91B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8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with 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46878"/>
            <a:ext cx="173863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1950" y="1484682"/>
            <a:ext cx="6051550" cy="1636294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b="1" dirty="0" err="1"/>
              <a:t>Firstname</a:t>
            </a:r>
            <a:r>
              <a:rPr lang="en-US" b="1" dirty="0"/>
              <a:t> </a:t>
            </a:r>
            <a:r>
              <a:rPr lang="en-US" b="1" dirty="0" err="1"/>
              <a:t>Lastname</a:t>
            </a:r>
            <a:endParaRPr lang="en-US" b="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1430002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7AB52C-BA63-4EE8-968D-ED7D6FA389D8}"/>
              </a:ext>
            </a:extLst>
          </p:cNvPr>
          <p:cNvSpPr/>
          <p:nvPr userDrawn="1"/>
        </p:nvSpPr>
        <p:spPr>
          <a:xfrm>
            <a:off x="11430000" y="6299200"/>
            <a:ext cx="6858000" cy="186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86889-A3A8-482E-A02F-4CFE6A12402B}"/>
              </a:ext>
            </a:extLst>
          </p:cNvPr>
          <p:cNvSpPr txBox="1">
            <a:spLocks/>
          </p:cNvSpPr>
          <p:nvPr userDrawn="1"/>
        </p:nvSpPr>
        <p:spPr>
          <a:xfrm>
            <a:off x="11855449" y="6870393"/>
            <a:ext cx="5924551" cy="487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7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Work Identification Number (WIN):</a:t>
            </a:r>
          </a:p>
          <a:p>
            <a:endParaRPr lang="en-US" sz="24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077D71-C81D-4403-80CE-BEB5F0099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5ABEDCB-AC7B-4499-A1CD-AF2796AD9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905A0-C669-432E-81BA-ADE1D16D4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1950" y="3103031"/>
            <a:ext cx="6051550" cy="163629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9DE2EC-A80B-4BAB-9D83-A9C069691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5449" y="7165975"/>
            <a:ext cx="5805487" cy="10001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3600" b="1" dirty="0"/>
              <a:t>######.##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A2723D-83EE-4235-90A6-41D1E3F63F2C}"/>
              </a:ext>
            </a:extLst>
          </p:cNvPr>
          <p:cNvSpPr/>
          <p:nvPr userDrawn="1"/>
        </p:nvSpPr>
        <p:spPr>
          <a:xfrm>
            <a:off x="748551" y="137786"/>
            <a:ext cx="10687713" cy="802831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After recording, increase size of webcam video to fill this area.</a:t>
            </a:r>
          </a:p>
        </p:txBody>
      </p:sp>
    </p:spTree>
    <p:extLst>
      <p:ext uri="{BB962C8B-B14F-4D97-AF65-F5344CB8AC3E}">
        <p14:creationId xmlns:p14="http://schemas.microsoft.com/office/powerpoint/2010/main" val="40581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A3A0-3849-41F3-A764-F0FAE5F7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92" y="411480"/>
            <a:ext cx="8573007" cy="219456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A4DE-11D0-4BAB-8C11-F9A5D8C11C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9E78E0-4BF6-4163-AA3F-5CC47804A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194864"/>
            <a:ext cx="9144000" cy="94063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919676-2EF7-4186-8059-83C1E6A5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93" y="2714847"/>
            <a:ext cx="8573007" cy="67491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80F10C-0FC0-4B79-9016-5FF6D0543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808669F-C531-4673-B5E8-E6FEDB1AA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A3A0-3849-41F3-A764-F0FAE5F7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411480"/>
            <a:ext cx="8573007" cy="2194560"/>
          </a:xfrm>
        </p:spPr>
        <p:txBody>
          <a:bodyPr>
            <a:normAutofit/>
          </a:bodyPr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A4DE-11D0-4BAB-8C11-F9A5D8C11C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9E78E0-4BF6-4163-AA3F-5CC47804A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5439"/>
            <a:ext cx="9144000" cy="94063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919676-2EF7-4186-8059-83C1E6A5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6942" y="2714847"/>
            <a:ext cx="8360066" cy="67491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1D9C60-43D4-4B58-AF42-1601C0B96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0889C4-697A-437E-A9FD-893DB3FF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FDA094-9DCA-4074-B784-594C63867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39A3D8-0228-4D93-B3BD-81691FACD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97B057-D811-4E84-8D59-8EBE61C4DC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9465"/>
            <a:ext cx="18288000" cy="94253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2BEA63-6B20-40A2-B208-DDDCE75C0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00D794F-BD47-4CCD-8924-3D714637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0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Full Picture slide with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9691BD9-F7C7-4E63-9BB3-FA96F87E38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6525"/>
            <a:ext cx="18287999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3C7BB-E279-4A53-8900-789A5CE0469F}"/>
              </a:ext>
            </a:extLst>
          </p:cNvPr>
          <p:cNvSpPr/>
          <p:nvPr userDrawn="1"/>
        </p:nvSpPr>
        <p:spPr>
          <a:xfrm>
            <a:off x="14858999" y="7715250"/>
            <a:ext cx="3428999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Leave this area blank for video narration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3563C3-551A-4034-8330-821601D8E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A97C440-CB7B-432C-B57E-38A73CCB7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1950" y="1915916"/>
            <a:ext cx="6051550" cy="763343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b="1" dirty="0" err="1"/>
              <a:t>Firstname</a:t>
            </a:r>
            <a:r>
              <a:rPr lang="en-US" b="1" dirty="0"/>
              <a:t> </a:t>
            </a:r>
            <a:r>
              <a:rPr lang="en-US" b="1" dirty="0" err="1"/>
              <a:t>Lastname</a:t>
            </a:r>
            <a:endParaRPr lang="en-US" b="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1430002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905A0-C669-432E-81BA-ADE1D16D4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1950" y="2809753"/>
            <a:ext cx="6051550" cy="76334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5EAFC3A-7D5A-4566-B4D9-5F8563D930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91950" y="4910943"/>
            <a:ext cx="6051550" cy="76334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95368-B0FB-411A-B528-8973947D1A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1950" y="7075829"/>
            <a:ext cx="6051550" cy="76334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D0E2FF-53BB-4948-8C7C-49B5A4F05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91950" y="4123845"/>
            <a:ext cx="6051550" cy="668338"/>
          </a:xfrm>
        </p:spPr>
        <p:txBody>
          <a:bodyPr anchor="b">
            <a:normAutofit/>
          </a:bodyPr>
          <a:lstStyle>
            <a:lvl1pPr marL="0" indent="0">
              <a:buNone/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35062B-1448-49E6-8C3A-C841C76F5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91950" y="6138863"/>
            <a:ext cx="6051550" cy="763587"/>
          </a:xfrm>
        </p:spPr>
        <p:txBody>
          <a:bodyPr anchor="b">
            <a:normAutofit/>
          </a:bodyPr>
          <a:lstStyle>
            <a:lvl1pPr marL="0" indent="0">
              <a:buNone/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905A3-CF22-4950-A9D4-F5F756346EEB}"/>
              </a:ext>
            </a:extLst>
          </p:cNvPr>
          <p:cNvSpPr/>
          <p:nvPr userDrawn="1"/>
        </p:nvSpPr>
        <p:spPr>
          <a:xfrm>
            <a:off x="14859000" y="7704946"/>
            <a:ext cx="3428999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Leave this area blank for video narration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6350F0F-E393-4639-894A-28E0F9D4D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64C9442-188A-449A-9B5B-0513F63FB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without 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46878"/>
            <a:ext cx="173863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1950" y="2524309"/>
            <a:ext cx="6051550" cy="1636294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b="1" dirty="0" err="1"/>
              <a:t>Firstname</a:t>
            </a:r>
            <a:r>
              <a:rPr lang="en-US" b="1" dirty="0"/>
              <a:t> </a:t>
            </a:r>
            <a:r>
              <a:rPr lang="en-US" b="1" dirty="0" err="1"/>
              <a:t>Lastname</a:t>
            </a:r>
            <a:endParaRPr lang="en-US" b="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1430002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077D71-C81D-4403-80CE-BEB5F0099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5ABEDCB-AC7B-4499-A1CD-AF2796AD9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905A0-C669-432E-81BA-ADE1D16D4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1950" y="4142658"/>
            <a:ext cx="6051550" cy="163629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843100-F20C-409D-B3DE-83C4A863A884}"/>
              </a:ext>
            </a:extLst>
          </p:cNvPr>
          <p:cNvSpPr/>
          <p:nvPr userDrawn="1"/>
        </p:nvSpPr>
        <p:spPr>
          <a:xfrm>
            <a:off x="748551" y="137786"/>
            <a:ext cx="10687713" cy="802831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After recording, increase size of webcam video to fill this area.</a:t>
            </a:r>
          </a:p>
        </p:txBody>
      </p:sp>
    </p:spTree>
    <p:extLst>
      <p:ext uri="{BB962C8B-B14F-4D97-AF65-F5344CB8AC3E}">
        <p14:creationId xmlns:p14="http://schemas.microsoft.com/office/powerpoint/2010/main" val="16807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2109-CBDB-4078-B79D-FDDAC8C96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3" y="411480"/>
            <a:ext cx="17060449" cy="1818153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 </a:t>
            </a:r>
            <a:br>
              <a:rPr lang="en-US" dirty="0"/>
            </a:br>
            <a:r>
              <a:rPr lang="en-US" dirty="0"/>
              <a:t>(WITH TWO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632379-8D9B-4EA4-BBB5-6C78749D9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D9F0A2-9883-41A1-8C5B-1B8D9DA6A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2109-CBDB-4078-B79D-FDDAC8C96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3" y="411480"/>
            <a:ext cx="17060449" cy="1129221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(SINGLE LINE)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263BBE-AD98-4091-B74E-56FFA519C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BBCFC6-C41A-404A-A0C3-72302195E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13BF-AFFB-40AA-8387-2E40A891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7" y="411480"/>
            <a:ext cx="16710025" cy="219456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92F10-BF17-430A-8291-FE4A50EE910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56B3E3-7BAB-4263-99BC-B0BF10422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888" y="2955925"/>
            <a:ext cx="16710025" cy="6200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89B7B5-A1FF-455B-AF4D-54D4038F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6AF1FA7-F24B-4FBE-A33C-86B43054A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Three pictures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63E886-F65B-4FCA-8A24-17C602114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9691BD9-F7C7-4E63-9BB3-FA96F87E38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5227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D9B80008-230D-4880-86EE-05F5644D2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50453" y="136525"/>
            <a:ext cx="6037545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091CF3-BBE5-405C-853B-F12A0937D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9CF66EF-D0B9-48F6-9AC7-3C086FB3E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Detail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1 details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63E886-F65B-4FCA-8A24-17C602114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DCA6D-F9D5-4FBE-8211-A84510046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13513" y="463550"/>
            <a:ext cx="11202987" cy="730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B64CE5E-C8F4-4002-85B2-52033117C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870C04-5A19-4F44-A4CA-BA510D512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Detai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2 details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9691BD9-F7C7-4E63-9BB3-FA96F87E38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5227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71336-D07B-4080-8E8E-DBA542B43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50863"/>
            <a:ext cx="5121275" cy="710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A8ACD-C91B-454D-AD14-FB824B01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09525" y="550863"/>
            <a:ext cx="5006975" cy="710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3267E7F-1A46-4D3B-BB30-B1A95B311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0D4C4AC-6A3A-4B3F-83E7-B6B9E170F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Detai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3 details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D9B80008-230D-4880-86EE-05F5644D2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50453" y="136525"/>
            <a:ext cx="6037545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0F2734-0863-42B8-8ADC-CE6DCE5100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732" y="500380"/>
            <a:ext cx="11202987" cy="730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08F8B77-BED4-4188-8A9A-6B78A378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A72B3AA-E360-4C7D-B5B1-3539A8D4C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-3951"/>
            <a:ext cx="18288000" cy="9601200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2" y="-25717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411480"/>
            <a:ext cx="14580108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2714847"/>
            <a:ext cx="14580110" cy="67491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06B90D-5D18-4376-9E29-A27A586A385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0" r:id="rId2"/>
    <p:sldLayoutId id="2147483670" r:id="rId3"/>
    <p:sldLayoutId id="2147483671" r:id="rId4"/>
    <p:sldLayoutId id="2147483678" r:id="rId5"/>
    <p:sldLayoutId id="2147483674" r:id="rId6"/>
    <p:sldLayoutId id="2147483675" r:id="rId7"/>
    <p:sldLayoutId id="2147483676" r:id="rId8"/>
    <p:sldLayoutId id="2147483677" r:id="rId9"/>
    <p:sldLayoutId id="2147483666" r:id="rId10"/>
    <p:sldLayoutId id="2147483667" r:id="rId11"/>
    <p:sldLayoutId id="2147483679" r:id="rId12"/>
    <p:sldLayoutId id="2147483683" r:id="rId13"/>
    <p:sldLayoutId id="2147483681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371600" rtl="0" eaLnBrk="1" latinLnBrk="0" hangingPunct="1">
        <a:lnSpc>
          <a:spcPct val="80000"/>
        </a:lnSpc>
        <a:spcBef>
          <a:spcPct val="0"/>
        </a:spcBef>
        <a:buNone/>
        <a:defRPr sz="6600" kern="1200" cap="all" spc="150" baseline="0">
          <a:solidFill>
            <a:srgbClr val="EAB765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0111-71D9-4558-820A-2D446311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5" y="620404"/>
            <a:ext cx="17249222" cy="1311428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Reconnecting our villages:</a:t>
            </a:r>
            <a:br>
              <a:rPr lang="en-US" sz="6000" dirty="0"/>
            </a:br>
            <a:r>
              <a:rPr lang="en-US" sz="6000" dirty="0"/>
              <a:t>historic </a:t>
            </a:r>
            <a:r>
              <a:rPr lang="en-US" sz="6000" dirty="0" err="1"/>
              <a:t>libbytown</a:t>
            </a:r>
            <a:r>
              <a:rPr lang="en-US" sz="6000" dirty="0"/>
              <a:t> project improvement</a:t>
            </a:r>
            <a:br>
              <a:rPr lang="en-US" sz="6000" dirty="0"/>
            </a:br>
            <a:endParaRPr lang="en-US" sz="4800" dirty="0"/>
          </a:p>
        </p:txBody>
      </p:sp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6F58B1A4-C9FE-1BA4-8758-6E521188E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11AEA1A-6B70-C76A-B21D-84A95699A34D}"/>
              </a:ext>
            </a:extLst>
          </p:cNvPr>
          <p:cNvSpPr txBox="1">
            <a:spLocks/>
          </p:cNvSpPr>
          <p:nvPr/>
        </p:nvSpPr>
        <p:spPr>
          <a:xfrm>
            <a:off x="173747" y="1738719"/>
            <a:ext cx="17249222" cy="1030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3716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cap="all" spc="150" baseline="0">
                <a:solidFill>
                  <a:srgbClr val="EAB765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preliminary public meeting  -  October 17</a:t>
            </a:r>
            <a:r>
              <a:rPr lang="en-US" sz="4000" baseline="30000" dirty="0"/>
              <a:t>th</a:t>
            </a:r>
            <a:r>
              <a:rPr lang="en-US" sz="4000" dirty="0"/>
              <a:t>,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B0084B-7C57-CF2B-2CE2-11B30A5D104A}"/>
              </a:ext>
            </a:extLst>
          </p:cNvPr>
          <p:cNvSpPr txBox="1"/>
          <p:nvPr/>
        </p:nvSpPr>
        <p:spPr>
          <a:xfrm>
            <a:off x="173747" y="8638158"/>
            <a:ext cx="3213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AB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MaineDOT</a:t>
            </a:r>
          </a:p>
          <a:p>
            <a:r>
              <a:rPr lang="en-US" sz="2400" dirty="0">
                <a:solidFill>
                  <a:srgbClr val="EAB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 # 026055.00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6FDBA-C51C-0958-26A5-37464C4B3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716" y="2486273"/>
            <a:ext cx="11024568" cy="6982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D00F0-BDCA-1D1D-4AA2-20E5D7E9AF62}"/>
              </a:ext>
            </a:extLst>
          </p:cNvPr>
          <p:cNvSpPr txBox="1"/>
          <p:nvPr/>
        </p:nvSpPr>
        <p:spPr>
          <a:xfrm rot="931848">
            <a:off x="10304645" y="8384243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Congress 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34018-C7BB-E06C-F2F1-FE1632901F69}"/>
              </a:ext>
            </a:extLst>
          </p:cNvPr>
          <p:cNvSpPr txBox="1"/>
          <p:nvPr/>
        </p:nvSpPr>
        <p:spPr>
          <a:xfrm rot="1604757">
            <a:off x="4663792" y="4023347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Congress 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332AA-AE5A-BB3F-6A95-64A467BC3476}"/>
              </a:ext>
            </a:extLst>
          </p:cNvPr>
          <p:cNvSpPr txBox="1"/>
          <p:nvPr/>
        </p:nvSpPr>
        <p:spPr>
          <a:xfrm rot="18248796">
            <a:off x="3805947" y="4652834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I-295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D8EDC-DFA3-9577-2113-43012AFAC1CD}"/>
              </a:ext>
            </a:extLst>
          </p:cNvPr>
          <p:cNvSpPr txBox="1"/>
          <p:nvPr/>
        </p:nvSpPr>
        <p:spPr>
          <a:xfrm rot="4720298">
            <a:off x="12871680" y="5950704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 John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6D49E-CA2E-D6A6-016A-C6E5AB20EE05}"/>
              </a:ext>
            </a:extLst>
          </p:cNvPr>
          <p:cNvSpPr txBox="1"/>
          <p:nvPr/>
        </p:nvSpPr>
        <p:spPr>
          <a:xfrm>
            <a:off x="8662072" y="3769431"/>
            <a:ext cx="1431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 Ave</a:t>
            </a:r>
          </a:p>
        </p:txBody>
      </p:sp>
    </p:spTree>
    <p:extLst>
      <p:ext uri="{BB962C8B-B14F-4D97-AF65-F5344CB8AC3E}">
        <p14:creationId xmlns:p14="http://schemas.microsoft.com/office/powerpoint/2010/main" val="5290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FB162-7217-E17E-048D-E2AB1E115A94}"/>
              </a:ext>
            </a:extLst>
          </p:cNvPr>
          <p:cNvSpPr txBox="1"/>
          <p:nvPr/>
        </p:nvSpPr>
        <p:spPr>
          <a:xfrm>
            <a:off x="2097740" y="2017059"/>
            <a:ext cx="15488802" cy="440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Upgraded Crosswalks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ADA access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Streetscape Additions throughout the project area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Lighting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CD099622-2CA1-6687-046C-DD517676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FB162-7217-E17E-048D-E2AB1E115A94}"/>
              </a:ext>
            </a:extLst>
          </p:cNvPr>
          <p:cNvSpPr txBox="1"/>
          <p:nvPr/>
        </p:nvSpPr>
        <p:spPr>
          <a:xfrm>
            <a:off x="1994709" y="1310166"/>
            <a:ext cx="15488802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Street Designed for Slower Speeds and Increased Safety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Two-way circulation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Continuous bike facilities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High quality pedestrian facilities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Paired bus stop for better transit access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Safer intersections at interstate ramps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Neighborhood integration and place-making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4C96A2F8-63CC-4727-3D46-2758147F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0283A-4410-3F42-BF18-85A0A635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274" y="1460354"/>
            <a:ext cx="12206086" cy="7731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66A54-4204-5F79-6A17-DFA0360147CA}"/>
              </a:ext>
            </a:extLst>
          </p:cNvPr>
          <p:cNvSpPr txBox="1"/>
          <p:nvPr/>
        </p:nvSpPr>
        <p:spPr>
          <a:xfrm>
            <a:off x="9182100" y="2926054"/>
            <a:ext cx="1431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 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3BFAC-4B0A-922D-7A98-CBCA0B365A93}"/>
              </a:ext>
            </a:extLst>
          </p:cNvPr>
          <p:cNvSpPr txBox="1"/>
          <p:nvPr/>
        </p:nvSpPr>
        <p:spPr>
          <a:xfrm rot="931848">
            <a:off x="10550791" y="8100355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Congress 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C2961-A18F-A02A-CE74-75C431BAD7D4}"/>
              </a:ext>
            </a:extLst>
          </p:cNvPr>
          <p:cNvSpPr txBox="1"/>
          <p:nvPr/>
        </p:nvSpPr>
        <p:spPr>
          <a:xfrm rot="1604757">
            <a:off x="4005144" y="3060403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Congress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EBBF1-F149-31E4-C673-D9FEC8A3AF03}"/>
              </a:ext>
            </a:extLst>
          </p:cNvPr>
          <p:cNvSpPr txBox="1"/>
          <p:nvPr/>
        </p:nvSpPr>
        <p:spPr>
          <a:xfrm rot="18248796">
            <a:off x="3908663" y="3369362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I-295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5F462-4617-9CE2-B48B-2947EB246991}"/>
              </a:ext>
            </a:extLst>
          </p:cNvPr>
          <p:cNvSpPr txBox="1"/>
          <p:nvPr/>
        </p:nvSpPr>
        <p:spPr>
          <a:xfrm rot="4720298">
            <a:off x="13233939" y="5399354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 John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92D32-9EDD-AD6C-1F19-1D5E506418E2}"/>
              </a:ext>
            </a:extLst>
          </p:cNvPr>
          <p:cNvSpPr txBox="1"/>
          <p:nvPr/>
        </p:nvSpPr>
        <p:spPr>
          <a:xfrm>
            <a:off x="7556500" y="1540701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Roundabout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735E7-E2DC-DDC3-11D7-118EDA262DA1}"/>
              </a:ext>
            </a:extLst>
          </p:cNvPr>
          <p:cNvSpPr txBox="1"/>
          <p:nvPr/>
        </p:nvSpPr>
        <p:spPr>
          <a:xfrm>
            <a:off x="12534584" y="1379118"/>
            <a:ext cx="2743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 Ave changed from one-way to two-way traffic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C3EE3-2AD8-A741-C7D9-6A65B885ECD4}"/>
              </a:ext>
            </a:extLst>
          </p:cNvPr>
          <p:cNvSpPr txBox="1"/>
          <p:nvPr/>
        </p:nvSpPr>
        <p:spPr>
          <a:xfrm>
            <a:off x="4109032" y="7487818"/>
            <a:ext cx="2926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Congress Street changed from one-way to two-way traffic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4A015C-4810-32EE-6751-4EB4C7E14A55}"/>
              </a:ext>
            </a:extLst>
          </p:cNvPr>
          <p:cNvCxnSpPr>
            <a:cxnSpLocks/>
          </p:cNvCxnSpPr>
          <p:nvPr/>
        </p:nvCxnSpPr>
        <p:spPr>
          <a:xfrm flipH="1">
            <a:off x="6609655" y="1905000"/>
            <a:ext cx="946845" cy="20392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D2494A-1E00-0E55-5F48-6695C2C3887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1163300" y="2048532"/>
            <a:ext cx="1371284" cy="1196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95C85D-CDA9-BFB9-2140-4BDECCF51861}"/>
              </a:ext>
            </a:extLst>
          </p:cNvPr>
          <p:cNvCxnSpPr>
            <a:cxnSpLocks/>
          </p:cNvCxnSpPr>
          <p:nvPr/>
        </p:nvCxnSpPr>
        <p:spPr>
          <a:xfrm flipV="1">
            <a:off x="5874461" y="6342731"/>
            <a:ext cx="1682039" cy="12645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354EE4B1-5DE3-ED28-1747-57661795D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Typical Sections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0014AA6-25C2-2BEF-990B-912D6399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E92BA-B3BE-99B3-CA79-FED4045C3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053" y="1389064"/>
            <a:ext cx="11493894" cy="79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Typical Sections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B8B56805-A762-A04D-691B-D2DF920C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4A0E7-918B-8959-1EFF-241DE76E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439" y="1398151"/>
            <a:ext cx="11441122" cy="79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Typical Sections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B8B56805-A762-A04D-691B-D2DF920C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39AD6-CCB1-CF75-36F3-26BF4F626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30" y="1439946"/>
            <a:ext cx="11336939" cy="7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C13214-FFC6-E3E4-17B6-1C41A7C4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66" b="7718"/>
          <a:stretch/>
        </p:blipFill>
        <p:spPr>
          <a:xfrm>
            <a:off x="3636776" y="1368594"/>
            <a:ext cx="10136759" cy="7699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3BFAC-4B0A-922D-7A98-CBCA0B365A93}"/>
              </a:ext>
            </a:extLst>
          </p:cNvPr>
          <p:cNvSpPr txBox="1"/>
          <p:nvPr/>
        </p:nvSpPr>
        <p:spPr>
          <a:xfrm rot="3172882">
            <a:off x="8261327" y="6910008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Congress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C3EE3-2AD8-A741-C7D9-6A65B885ECD4}"/>
              </a:ext>
            </a:extLst>
          </p:cNvPr>
          <p:cNvSpPr txBox="1"/>
          <p:nvPr/>
        </p:nvSpPr>
        <p:spPr>
          <a:xfrm>
            <a:off x="3710936" y="434749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Bicycle / Pedestrian Path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95C85D-CDA9-BFB9-2140-4BDECCF51861}"/>
              </a:ext>
            </a:extLst>
          </p:cNvPr>
          <p:cNvCxnSpPr>
            <a:cxnSpLocks/>
          </p:cNvCxnSpPr>
          <p:nvPr/>
        </p:nvCxnSpPr>
        <p:spPr>
          <a:xfrm>
            <a:off x="5974704" y="4928301"/>
            <a:ext cx="1003946" cy="4310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CF6289-06DA-4CBA-98B4-D251396392AB}"/>
              </a:ext>
            </a:extLst>
          </p:cNvPr>
          <p:cNvSpPr txBox="1"/>
          <p:nvPr/>
        </p:nvSpPr>
        <p:spPr>
          <a:xfrm>
            <a:off x="11378846" y="7509356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Sidewalk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8C5F88-B59B-2380-B632-8B7AF1A3FA84}"/>
              </a:ext>
            </a:extLst>
          </p:cNvPr>
          <p:cNvCxnSpPr>
            <a:cxnSpLocks/>
          </p:cNvCxnSpPr>
          <p:nvPr/>
        </p:nvCxnSpPr>
        <p:spPr>
          <a:xfrm flipH="1">
            <a:off x="10443808" y="7744288"/>
            <a:ext cx="904450" cy="8618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138A58-113D-8944-8DA7-965450D163C6}"/>
              </a:ext>
            </a:extLst>
          </p:cNvPr>
          <p:cNvSpPr txBox="1"/>
          <p:nvPr/>
        </p:nvSpPr>
        <p:spPr>
          <a:xfrm>
            <a:off x="7324734" y="1408122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Roundabout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D80253-7355-6950-BFD8-538A736D88B8}"/>
              </a:ext>
            </a:extLst>
          </p:cNvPr>
          <p:cNvCxnSpPr>
            <a:cxnSpLocks/>
          </p:cNvCxnSpPr>
          <p:nvPr/>
        </p:nvCxnSpPr>
        <p:spPr>
          <a:xfrm flipH="1">
            <a:off x="7785890" y="1915953"/>
            <a:ext cx="513650" cy="19715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310A6BF-443A-6889-8AE1-AF818D779395}"/>
              </a:ext>
            </a:extLst>
          </p:cNvPr>
          <p:cNvSpPr txBox="1"/>
          <p:nvPr/>
        </p:nvSpPr>
        <p:spPr>
          <a:xfrm>
            <a:off x="12228839" y="2276972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Park 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A78E-4AFA-10F7-1520-6027E33E6A42}"/>
              </a:ext>
            </a:extLst>
          </p:cNvPr>
          <p:cNvSpPr txBox="1"/>
          <p:nvPr/>
        </p:nvSpPr>
        <p:spPr>
          <a:xfrm rot="1536309">
            <a:off x="4263902" y="249192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Congress 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7BC7D-B0A0-6308-82AB-3F20D88EBF20}"/>
              </a:ext>
            </a:extLst>
          </p:cNvPr>
          <p:cNvSpPr txBox="1"/>
          <p:nvPr/>
        </p:nvSpPr>
        <p:spPr>
          <a:xfrm rot="18832532">
            <a:off x="5868851" y="1040974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I-295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3189DD-B0C1-9EEC-1668-2269696C7B00}"/>
              </a:ext>
            </a:extLst>
          </p:cNvPr>
          <p:cNvCxnSpPr>
            <a:cxnSpLocks/>
          </p:cNvCxnSpPr>
          <p:nvPr/>
        </p:nvCxnSpPr>
        <p:spPr>
          <a:xfrm flipV="1">
            <a:off x="5974704" y="2539363"/>
            <a:ext cx="593433" cy="24147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22497C-5F52-FB55-B340-39E88DD95F00}"/>
              </a:ext>
            </a:extLst>
          </p:cNvPr>
          <p:cNvSpPr txBox="1"/>
          <p:nvPr/>
        </p:nvSpPr>
        <p:spPr>
          <a:xfrm>
            <a:off x="11204591" y="4650238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One-way Cycle Track (Bicycles)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FAC362-83E0-4AD6-F311-5E6A78672D20}"/>
              </a:ext>
            </a:extLst>
          </p:cNvPr>
          <p:cNvCxnSpPr>
            <a:cxnSpLocks/>
          </p:cNvCxnSpPr>
          <p:nvPr/>
        </p:nvCxnSpPr>
        <p:spPr>
          <a:xfrm flipH="1" flipV="1">
            <a:off x="8984148" y="3350548"/>
            <a:ext cx="2648694" cy="1284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2DC920-C9DD-5C3E-2F90-C8A0C1347F52}"/>
              </a:ext>
            </a:extLst>
          </p:cNvPr>
          <p:cNvCxnSpPr>
            <a:cxnSpLocks/>
          </p:cNvCxnSpPr>
          <p:nvPr/>
        </p:nvCxnSpPr>
        <p:spPr>
          <a:xfrm flipH="1" flipV="1">
            <a:off x="11151342" y="2784803"/>
            <a:ext cx="495315" cy="18654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1B1144C-AB9D-A4A7-A430-9E3EE71B8828}"/>
              </a:ext>
            </a:extLst>
          </p:cNvPr>
          <p:cNvSpPr txBox="1"/>
          <p:nvPr/>
        </p:nvSpPr>
        <p:spPr>
          <a:xfrm>
            <a:off x="11290842" y="1286785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Sidewalks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58B65B-6DCF-148B-7B22-0A8E7B38705C}"/>
              </a:ext>
            </a:extLst>
          </p:cNvPr>
          <p:cNvCxnSpPr>
            <a:cxnSpLocks/>
          </p:cNvCxnSpPr>
          <p:nvPr/>
        </p:nvCxnSpPr>
        <p:spPr>
          <a:xfrm>
            <a:off x="11783989" y="1794616"/>
            <a:ext cx="267638" cy="5437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1AF6B11-8048-2D7A-386E-DF7CE5F72EE0}"/>
              </a:ext>
            </a:extLst>
          </p:cNvPr>
          <p:cNvCxnSpPr>
            <a:cxnSpLocks/>
          </p:cNvCxnSpPr>
          <p:nvPr/>
        </p:nvCxnSpPr>
        <p:spPr>
          <a:xfrm flipH="1">
            <a:off x="11632842" y="1788890"/>
            <a:ext cx="171000" cy="10997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69977B2-5A53-7777-718A-C12211D14CEF}"/>
              </a:ext>
            </a:extLst>
          </p:cNvPr>
          <p:cNvSpPr txBox="1"/>
          <p:nvPr/>
        </p:nvSpPr>
        <p:spPr>
          <a:xfrm>
            <a:off x="271330" y="4420225"/>
            <a:ext cx="3175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Roundabout Location</a:t>
            </a:r>
          </a:p>
        </p:txBody>
      </p:sp>
      <p:pic>
        <p:nvPicPr>
          <p:cNvPr id="10" name="Picture 9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29EED032-3766-6938-6357-C337E863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460C99-7D40-1315-3C73-B4B9ED339375}"/>
              </a:ext>
            </a:extLst>
          </p:cNvPr>
          <p:cNvSpPr txBox="1"/>
          <p:nvPr/>
        </p:nvSpPr>
        <p:spPr>
          <a:xfrm>
            <a:off x="10308495" y="5791189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Burnham 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CB2F80-E126-6A45-5A46-462C9AFE4D27}"/>
              </a:ext>
            </a:extLst>
          </p:cNvPr>
          <p:cNvSpPr txBox="1"/>
          <p:nvPr/>
        </p:nvSpPr>
        <p:spPr>
          <a:xfrm rot="16200000">
            <a:off x="9121452" y="4089479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Lowell 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093C0-B36E-76D4-B49B-BF3CDF9F7B8D}"/>
              </a:ext>
            </a:extLst>
          </p:cNvPr>
          <p:cNvSpPr txBox="1"/>
          <p:nvPr/>
        </p:nvSpPr>
        <p:spPr>
          <a:xfrm rot="21160018">
            <a:off x="4967424" y="7256663"/>
            <a:ext cx="2307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I-295 NB On Ramp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D30ACA-C58A-FA2A-E28E-87BAE29F99A3}"/>
              </a:ext>
            </a:extLst>
          </p:cNvPr>
          <p:cNvSpPr txBox="1"/>
          <p:nvPr/>
        </p:nvSpPr>
        <p:spPr>
          <a:xfrm rot="20419788">
            <a:off x="5560770" y="8161391"/>
            <a:ext cx="30685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I-295 NB Off Ramp</a:t>
            </a:r>
          </a:p>
        </p:txBody>
      </p:sp>
    </p:spTree>
    <p:extLst>
      <p:ext uri="{BB962C8B-B14F-4D97-AF65-F5344CB8AC3E}">
        <p14:creationId xmlns:p14="http://schemas.microsoft.com/office/powerpoint/2010/main" val="39059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AD899-D173-4AFC-D4AE-D0BE073E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47" y="1439587"/>
            <a:ext cx="13038155" cy="7173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3BFAC-4B0A-922D-7A98-CBCA0B365A93}"/>
              </a:ext>
            </a:extLst>
          </p:cNvPr>
          <p:cNvSpPr txBox="1"/>
          <p:nvPr/>
        </p:nvSpPr>
        <p:spPr>
          <a:xfrm rot="1248263">
            <a:off x="9341922" y="6142804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Congress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C3EE3-2AD8-A741-C7D9-6A65B885ECD4}"/>
              </a:ext>
            </a:extLst>
          </p:cNvPr>
          <p:cNvSpPr txBox="1"/>
          <p:nvPr/>
        </p:nvSpPr>
        <p:spPr>
          <a:xfrm>
            <a:off x="2811505" y="7462418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Two-way Cycle Track (Bicycle)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95C85D-CDA9-BFB9-2140-4BDECCF51861}"/>
              </a:ext>
            </a:extLst>
          </p:cNvPr>
          <p:cNvCxnSpPr>
            <a:cxnSpLocks/>
          </p:cNvCxnSpPr>
          <p:nvPr/>
        </p:nvCxnSpPr>
        <p:spPr>
          <a:xfrm flipV="1">
            <a:off x="3810000" y="4817555"/>
            <a:ext cx="2049503" cy="26448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CF6289-06DA-4CBA-98B4-D251396392AB}"/>
              </a:ext>
            </a:extLst>
          </p:cNvPr>
          <p:cNvSpPr txBox="1"/>
          <p:nvPr/>
        </p:nvSpPr>
        <p:spPr>
          <a:xfrm>
            <a:off x="12550759" y="1743111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Sidewalks on both sides of road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8C5F88-B59B-2380-B632-8B7AF1A3FA84}"/>
              </a:ext>
            </a:extLst>
          </p:cNvPr>
          <p:cNvCxnSpPr>
            <a:cxnSpLocks/>
          </p:cNvCxnSpPr>
          <p:nvPr/>
        </p:nvCxnSpPr>
        <p:spPr>
          <a:xfrm flipH="1">
            <a:off x="11874500" y="2666441"/>
            <a:ext cx="1629127" cy="46487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6F23BA-F00B-4B41-7FCD-ABB51D632BE6}"/>
              </a:ext>
            </a:extLst>
          </p:cNvPr>
          <p:cNvCxnSpPr>
            <a:cxnSpLocks/>
          </p:cNvCxnSpPr>
          <p:nvPr/>
        </p:nvCxnSpPr>
        <p:spPr>
          <a:xfrm flipH="1">
            <a:off x="12524278" y="2666441"/>
            <a:ext cx="979349" cy="40264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138A58-113D-8944-8DA7-965450D163C6}"/>
              </a:ext>
            </a:extLst>
          </p:cNvPr>
          <p:cNvSpPr txBox="1"/>
          <p:nvPr/>
        </p:nvSpPr>
        <p:spPr>
          <a:xfrm>
            <a:off x="4928583" y="1439587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On-Street Parking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D80253-7355-6950-BFD8-538A736D88B8}"/>
              </a:ext>
            </a:extLst>
          </p:cNvPr>
          <p:cNvCxnSpPr>
            <a:cxnSpLocks/>
          </p:cNvCxnSpPr>
          <p:nvPr/>
        </p:nvCxnSpPr>
        <p:spPr>
          <a:xfrm flipH="1">
            <a:off x="6080760" y="1875156"/>
            <a:ext cx="332741" cy="29000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36E06FB-7D91-70CB-0426-42510836164F}"/>
              </a:ext>
            </a:extLst>
          </p:cNvPr>
          <p:cNvSpPr/>
          <p:nvPr/>
        </p:nvSpPr>
        <p:spPr>
          <a:xfrm rot="1377323">
            <a:off x="7943578" y="5229319"/>
            <a:ext cx="461323" cy="1045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0429D-E42A-6720-96B9-EEB7A65ECDF5}"/>
              </a:ext>
            </a:extLst>
          </p:cNvPr>
          <p:cNvSpPr/>
          <p:nvPr/>
        </p:nvSpPr>
        <p:spPr>
          <a:xfrm rot="1474612">
            <a:off x="6271912" y="4911577"/>
            <a:ext cx="474739" cy="1038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2912A8-CB2F-0E92-4C9A-F4781963659B}"/>
              </a:ext>
            </a:extLst>
          </p:cNvPr>
          <p:cNvSpPr txBox="1"/>
          <p:nvPr/>
        </p:nvSpPr>
        <p:spPr>
          <a:xfrm>
            <a:off x="6994860" y="7246715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 Stops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99E5194-1191-86CF-E8A2-2E0C3550BB67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7745357" y="5329762"/>
            <a:ext cx="408488" cy="19854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020D04-D0C1-1DA2-DCBB-106F7F49B335}"/>
              </a:ext>
            </a:extLst>
          </p:cNvPr>
          <p:cNvCxnSpPr>
            <a:cxnSpLocks/>
            <a:endCxn id="30" idx="3"/>
          </p:cNvCxnSpPr>
          <p:nvPr/>
        </p:nvCxnSpPr>
        <p:spPr>
          <a:xfrm flipH="1" flipV="1">
            <a:off x="6725146" y="5062214"/>
            <a:ext cx="1020211" cy="22529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6CAB40-CAB0-6417-AE0F-160227C6FBD2}"/>
              </a:ext>
            </a:extLst>
          </p:cNvPr>
          <p:cNvCxnSpPr>
            <a:cxnSpLocks/>
          </p:cNvCxnSpPr>
          <p:nvPr/>
        </p:nvCxnSpPr>
        <p:spPr>
          <a:xfrm>
            <a:off x="6439982" y="1892077"/>
            <a:ext cx="2380168" cy="36832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46A92C-7C0D-B65C-06F7-47ECD1F0BCD8}"/>
              </a:ext>
            </a:extLst>
          </p:cNvPr>
          <p:cNvSpPr txBox="1"/>
          <p:nvPr/>
        </p:nvSpPr>
        <p:spPr>
          <a:xfrm>
            <a:off x="5554705" y="8547108"/>
            <a:ext cx="6643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Congress Street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974C1A2-EF8D-A7CC-D41A-514FE641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64B11-2E53-6928-B5D4-7CF0935959C9}"/>
              </a:ext>
            </a:extLst>
          </p:cNvPr>
          <p:cNvSpPr txBox="1"/>
          <p:nvPr/>
        </p:nvSpPr>
        <p:spPr>
          <a:xfrm rot="17510808">
            <a:off x="7119845" y="2164992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Marston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D59B5-9991-9D52-1173-08FAD731A245}"/>
              </a:ext>
            </a:extLst>
          </p:cNvPr>
          <p:cNvSpPr txBox="1"/>
          <p:nvPr/>
        </p:nvSpPr>
        <p:spPr>
          <a:xfrm rot="18860698">
            <a:off x="5042674" y="5816662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Frederic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A103E-FBEA-ED13-66E1-FB88A4B6493D}"/>
              </a:ext>
            </a:extLst>
          </p:cNvPr>
          <p:cNvSpPr txBox="1"/>
          <p:nvPr/>
        </p:nvSpPr>
        <p:spPr>
          <a:xfrm rot="18860698">
            <a:off x="8109132" y="7208502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Westfield 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33F05A-A7F1-1A9D-1089-CC008BF05ABE}"/>
              </a:ext>
            </a:extLst>
          </p:cNvPr>
          <p:cNvSpPr txBox="1"/>
          <p:nvPr/>
        </p:nvSpPr>
        <p:spPr>
          <a:xfrm rot="17527088">
            <a:off x="10186728" y="4383549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Hemlock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098A6-F7F2-FA9C-8724-DF2906C58DF4}"/>
              </a:ext>
            </a:extLst>
          </p:cNvPr>
          <p:cNvSpPr txBox="1"/>
          <p:nvPr/>
        </p:nvSpPr>
        <p:spPr>
          <a:xfrm rot="18860698">
            <a:off x="2181589" y="4247644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Huntress 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EABCC-9E9F-6FC8-6B24-7342B106914A}"/>
              </a:ext>
            </a:extLst>
          </p:cNvPr>
          <p:cNvSpPr txBox="1"/>
          <p:nvPr/>
        </p:nvSpPr>
        <p:spPr>
          <a:xfrm rot="5117657">
            <a:off x="13739400" y="5495600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CSX Railroad</a:t>
            </a:r>
          </a:p>
        </p:txBody>
      </p:sp>
    </p:spTree>
    <p:extLst>
      <p:ext uri="{BB962C8B-B14F-4D97-AF65-F5344CB8AC3E}">
        <p14:creationId xmlns:p14="http://schemas.microsoft.com/office/powerpoint/2010/main" val="23401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4C0FEB-9A83-EFD0-CA01-08C37561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74" y="1540701"/>
            <a:ext cx="15842286" cy="7535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3BFAC-4B0A-922D-7A98-CBCA0B365A93}"/>
              </a:ext>
            </a:extLst>
          </p:cNvPr>
          <p:cNvSpPr txBox="1"/>
          <p:nvPr/>
        </p:nvSpPr>
        <p:spPr>
          <a:xfrm>
            <a:off x="13729855" y="5873919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Park 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C3EE3-2AD8-A741-C7D9-6A65B885ECD4}"/>
              </a:ext>
            </a:extLst>
          </p:cNvPr>
          <p:cNvSpPr txBox="1"/>
          <p:nvPr/>
        </p:nvSpPr>
        <p:spPr>
          <a:xfrm>
            <a:off x="2980763" y="7743578"/>
            <a:ext cx="30050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One-way Cycle Track (Bicycle) on both sides of street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95C85D-CDA9-BFB9-2140-4BDECCF51861}"/>
              </a:ext>
            </a:extLst>
          </p:cNvPr>
          <p:cNvCxnSpPr>
            <a:cxnSpLocks/>
          </p:cNvCxnSpPr>
          <p:nvPr/>
        </p:nvCxnSpPr>
        <p:spPr>
          <a:xfrm flipV="1">
            <a:off x="4059105" y="6381750"/>
            <a:ext cx="804995" cy="14287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CF6289-06DA-4CBA-98B4-D251396392AB}"/>
              </a:ext>
            </a:extLst>
          </p:cNvPr>
          <p:cNvSpPr txBox="1"/>
          <p:nvPr/>
        </p:nvSpPr>
        <p:spPr>
          <a:xfrm>
            <a:off x="12550759" y="1743111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Sidewalks on both sides of road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8C5F88-B59B-2380-B632-8B7AF1A3FA84}"/>
              </a:ext>
            </a:extLst>
          </p:cNvPr>
          <p:cNvCxnSpPr>
            <a:cxnSpLocks/>
          </p:cNvCxnSpPr>
          <p:nvPr/>
        </p:nvCxnSpPr>
        <p:spPr>
          <a:xfrm flipH="1">
            <a:off x="12498582" y="2666441"/>
            <a:ext cx="1005045" cy="39375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6F23BA-F00B-4B41-7FCD-ABB51D632BE6}"/>
              </a:ext>
            </a:extLst>
          </p:cNvPr>
          <p:cNvCxnSpPr>
            <a:cxnSpLocks/>
          </p:cNvCxnSpPr>
          <p:nvPr/>
        </p:nvCxnSpPr>
        <p:spPr>
          <a:xfrm flipH="1">
            <a:off x="13194109" y="2666441"/>
            <a:ext cx="309518" cy="26209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138A58-113D-8944-8DA7-965450D163C6}"/>
              </a:ext>
            </a:extLst>
          </p:cNvPr>
          <p:cNvSpPr txBox="1"/>
          <p:nvPr/>
        </p:nvSpPr>
        <p:spPr>
          <a:xfrm>
            <a:off x="13212771" y="7888095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On-Street Parking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D80253-7355-6950-BFD8-538A736D88B8}"/>
              </a:ext>
            </a:extLst>
          </p:cNvPr>
          <p:cNvCxnSpPr>
            <a:cxnSpLocks/>
          </p:cNvCxnSpPr>
          <p:nvPr/>
        </p:nvCxnSpPr>
        <p:spPr>
          <a:xfrm flipH="1" flipV="1">
            <a:off x="13438364" y="5657850"/>
            <a:ext cx="189925" cy="22594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F2912A8-CB2F-0E92-4C9A-F4781963659B}"/>
              </a:ext>
            </a:extLst>
          </p:cNvPr>
          <p:cNvSpPr txBox="1"/>
          <p:nvPr/>
        </p:nvSpPr>
        <p:spPr>
          <a:xfrm>
            <a:off x="7339888" y="7602863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 Double Left Turn Lane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99E5194-1191-86CF-E8A2-2E0C3550BB67}"/>
              </a:ext>
            </a:extLst>
          </p:cNvPr>
          <p:cNvCxnSpPr>
            <a:cxnSpLocks/>
          </p:cNvCxnSpPr>
          <p:nvPr/>
        </p:nvCxnSpPr>
        <p:spPr>
          <a:xfrm flipH="1" flipV="1">
            <a:off x="7981950" y="5822950"/>
            <a:ext cx="361950" cy="18732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C69000-BC33-149C-F157-A33EFC5D094C}"/>
              </a:ext>
            </a:extLst>
          </p:cNvPr>
          <p:cNvSpPr txBox="1"/>
          <p:nvPr/>
        </p:nvSpPr>
        <p:spPr>
          <a:xfrm>
            <a:off x="11041045" y="3335855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Hood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583468-BA47-FC53-FCCF-B0D59BAE7220}"/>
              </a:ext>
            </a:extLst>
          </p:cNvPr>
          <p:cNvCxnSpPr>
            <a:cxnSpLocks/>
          </p:cNvCxnSpPr>
          <p:nvPr/>
        </p:nvCxnSpPr>
        <p:spPr>
          <a:xfrm flipV="1">
            <a:off x="4059105" y="5308364"/>
            <a:ext cx="391862" cy="25021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7ABF3E-3DA4-6E6A-36A1-3115D7D0F51D}"/>
              </a:ext>
            </a:extLst>
          </p:cNvPr>
          <p:cNvSpPr txBox="1"/>
          <p:nvPr/>
        </p:nvSpPr>
        <p:spPr>
          <a:xfrm>
            <a:off x="5275305" y="8864608"/>
            <a:ext cx="6643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Park Avenue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FE0DC73-63D9-CA49-8372-8CA248B8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0DC62-C61A-6E13-C966-0C846686A942}"/>
              </a:ext>
            </a:extLst>
          </p:cNvPr>
          <p:cNvSpPr txBox="1"/>
          <p:nvPr/>
        </p:nvSpPr>
        <p:spPr>
          <a:xfrm rot="16200000">
            <a:off x="4121393" y="30419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0BA3E-B196-A50E-811E-A2C96B4F5084}"/>
              </a:ext>
            </a:extLst>
          </p:cNvPr>
          <p:cNvSpPr txBox="1"/>
          <p:nvPr/>
        </p:nvSpPr>
        <p:spPr>
          <a:xfrm rot="16200000">
            <a:off x="997990" y="7442284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Lowell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3B607-AD22-0E5A-E680-C64303ABF2DE}"/>
              </a:ext>
            </a:extLst>
          </p:cNvPr>
          <p:cNvSpPr txBox="1"/>
          <p:nvPr/>
        </p:nvSpPr>
        <p:spPr>
          <a:xfrm rot="16001326">
            <a:off x="10922964" y="7442283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Marston St</a:t>
            </a:r>
          </a:p>
        </p:txBody>
      </p:sp>
    </p:spTree>
    <p:extLst>
      <p:ext uri="{BB962C8B-B14F-4D97-AF65-F5344CB8AC3E}">
        <p14:creationId xmlns:p14="http://schemas.microsoft.com/office/powerpoint/2010/main" val="17511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Streetscape concept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FE0DC73-63D9-CA49-8372-8CA248B8C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73E04-A948-C9D5-47C3-E3CBACC88A8D}"/>
              </a:ext>
            </a:extLst>
          </p:cNvPr>
          <p:cNvSpPr txBox="1"/>
          <p:nvPr/>
        </p:nvSpPr>
        <p:spPr>
          <a:xfrm rot="16200000">
            <a:off x="4121393" y="30419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36270-8686-2E9B-BEFE-9CEDCEA7D452}"/>
              </a:ext>
            </a:extLst>
          </p:cNvPr>
          <p:cNvSpPr txBox="1"/>
          <p:nvPr/>
        </p:nvSpPr>
        <p:spPr>
          <a:xfrm rot="16200000">
            <a:off x="4273793" y="31943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16970-2A59-F2A7-DA31-FBFD8E90F0AB}"/>
              </a:ext>
            </a:extLst>
          </p:cNvPr>
          <p:cNvSpPr txBox="1"/>
          <p:nvPr/>
        </p:nvSpPr>
        <p:spPr>
          <a:xfrm rot="16200000">
            <a:off x="4426193" y="33467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4817E-8CFC-4447-EE07-BC102E1F8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66" y="1329729"/>
            <a:ext cx="12103067" cy="8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F5490-6BFD-E198-010D-B17875C8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82" y="1709624"/>
            <a:ext cx="14117036" cy="7266949"/>
          </a:xfrm>
          <a:prstGeom prst="rect">
            <a:avLst/>
          </a:prstGeom>
        </p:spPr>
      </p:pic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C5801F87-24BA-EA55-158F-2F85F826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Streetscape concept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FE0DC73-63D9-CA49-8372-8CA248B8C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73E04-A948-C9D5-47C3-E3CBACC88A8D}"/>
              </a:ext>
            </a:extLst>
          </p:cNvPr>
          <p:cNvSpPr txBox="1"/>
          <p:nvPr/>
        </p:nvSpPr>
        <p:spPr>
          <a:xfrm rot="16200000">
            <a:off x="4121393" y="30419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36270-8686-2E9B-BEFE-9CEDCEA7D452}"/>
              </a:ext>
            </a:extLst>
          </p:cNvPr>
          <p:cNvSpPr txBox="1"/>
          <p:nvPr/>
        </p:nvSpPr>
        <p:spPr>
          <a:xfrm rot="16200000">
            <a:off x="4273793" y="31943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16970-2A59-F2A7-DA31-FBFD8E90F0AB}"/>
              </a:ext>
            </a:extLst>
          </p:cNvPr>
          <p:cNvSpPr txBox="1"/>
          <p:nvPr/>
        </p:nvSpPr>
        <p:spPr>
          <a:xfrm rot="16200000">
            <a:off x="4426193" y="33467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30988-E1BF-F9AA-E16C-8BD302229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644" y="1422129"/>
            <a:ext cx="11952711" cy="79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Streetscape concept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FE0DC73-63D9-CA49-8372-8CA248B8C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73E04-A948-C9D5-47C3-E3CBACC88A8D}"/>
              </a:ext>
            </a:extLst>
          </p:cNvPr>
          <p:cNvSpPr txBox="1"/>
          <p:nvPr/>
        </p:nvSpPr>
        <p:spPr>
          <a:xfrm rot="16200000">
            <a:off x="4121393" y="30419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36270-8686-2E9B-BEFE-9CEDCEA7D452}"/>
              </a:ext>
            </a:extLst>
          </p:cNvPr>
          <p:cNvSpPr txBox="1"/>
          <p:nvPr/>
        </p:nvSpPr>
        <p:spPr>
          <a:xfrm rot="16200000">
            <a:off x="4273793" y="31943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16970-2A59-F2A7-DA31-FBFD8E90F0AB}"/>
              </a:ext>
            </a:extLst>
          </p:cNvPr>
          <p:cNvSpPr txBox="1"/>
          <p:nvPr/>
        </p:nvSpPr>
        <p:spPr>
          <a:xfrm rot="16200000">
            <a:off x="4426193" y="33467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8B9FAF-D1DF-3A45-9DD5-A3415670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823" y="1318573"/>
            <a:ext cx="12078353" cy="79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Streetscape concept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FE0DC73-63D9-CA49-8372-8CA248B8C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73E04-A948-C9D5-47C3-E3CBACC88A8D}"/>
              </a:ext>
            </a:extLst>
          </p:cNvPr>
          <p:cNvSpPr txBox="1"/>
          <p:nvPr/>
        </p:nvSpPr>
        <p:spPr>
          <a:xfrm rot="16200000">
            <a:off x="4121393" y="30419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36270-8686-2E9B-BEFE-9CEDCEA7D452}"/>
              </a:ext>
            </a:extLst>
          </p:cNvPr>
          <p:cNvSpPr txBox="1"/>
          <p:nvPr/>
        </p:nvSpPr>
        <p:spPr>
          <a:xfrm rot="16200000">
            <a:off x="4273793" y="31943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16970-2A59-F2A7-DA31-FBFD8E90F0AB}"/>
              </a:ext>
            </a:extLst>
          </p:cNvPr>
          <p:cNvSpPr txBox="1"/>
          <p:nvPr/>
        </p:nvSpPr>
        <p:spPr>
          <a:xfrm rot="16200000">
            <a:off x="4426193" y="3346710"/>
            <a:ext cx="2307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5785"/>
                </a:solidFill>
              </a:rPr>
              <a:t>St. James 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928A3-2C80-00C7-FFE8-F0EA29CA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42" y="1377480"/>
            <a:ext cx="11981516" cy="79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B623E-4FC3-0FAE-0F93-DF6D37F532BB}"/>
              </a:ext>
            </a:extLst>
          </p:cNvPr>
          <p:cNvSpPr txBox="1"/>
          <p:nvPr/>
        </p:nvSpPr>
        <p:spPr>
          <a:xfrm>
            <a:off x="3507440" y="2582054"/>
            <a:ext cx="154888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Concept Design (Began June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Receive $22.4 million Reconnecting Communities and Neighborhoods Grant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Preliminary Public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Preliminary Design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Final Public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Final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Advertise for Construction (Target Date Fall 2026)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4B24352-7FBB-C4B7-774B-84D72CA6E2C8}"/>
              </a:ext>
            </a:extLst>
          </p:cNvPr>
          <p:cNvSpPr/>
          <p:nvPr/>
        </p:nvSpPr>
        <p:spPr>
          <a:xfrm rot="10800000">
            <a:off x="10870841" y="4959350"/>
            <a:ext cx="965200" cy="57150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EECB2-6F0A-F305-8681-E3DE1ED0CB31}"/>
              </a:ext>
            </a:extLst>
          </p:cNvPr>
          <p:cNvSpPr txBox="1"/>
          <p:nvPr/>
        </p:nvSpPr>
        <p:spPr>
          <a:xfrm>
            <a:off x="12013840" y="4997618"/>
            <a:ext cx="3162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Verdana Pro Black" panose="020F0502020204030204" pitchFamily="34" charset="0"/>
              </a:rPr>
              <a:t>We Are Here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350533D-6465-7D8D-DE15-538FA93F6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FOR PARTICIPATING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83D8B-E360-8F4C-C947-D490705621AB}"/>
              </a:ext>
            </a:extLst>
          </p:cNvPr>
          <p:cNvSpPr txBox="1"/>
          <p:nvPr/>
        </p:nvSpPr>
        <p:spPr>
          <a:xfrm>
            <a:off x="2097740" y="2017059"/>
            <a:ext cx="1548880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We appreciate you taking the time to review this presentation and encourage you to ask questions or provide comments.  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u="sng" dirty="0">
                <a:solidFill>
                  <a:schemeClr val="bg1"/>
                </a:solidFill>
              </a:rPr>
              <a:t>CONTACT</a:t>
            </a:r>
          </a:p>
          <a:p>
            <a:r>
              <a:rPr lang="en-US" sz="4800" dirty="0">
                <a:solidFill>
                  <a:schemeClr val="bg1"/>
                </a:solidFill>
              </a:rPr>
              <a:t>Ernest Martin</a:t>
            </a:r>
          </a:p>
          <a:p>
            <a:r>
              <a:rPr lang="en-US" sz="4800" dirty="0">
                <a:solidFill>
                  <a:schemeClr val="bg1"/>
                </a:solidFill>
              </a:rPr>
              <a:t>MaineDOT</a:t>
            </a:r>
          </a:p>
          <a:p>
            <a:r>
              <a:rPr lang="en-US" sz="4800" dirty="0">
                <a:solidFill>
                  <a:schemeClr val="bg1"/>
                </a:solidFill>
              </a:rPr>
              <a:t>Project Manager</a:t>
            </a:r>
          </a:p>
          <a:p>
            <a:r>
              <a:rPr lang="en-US" sz="4800" dirty="0">
                <a:solidFill>
                  <a:schemeClr val="bg1"/>
                </a:solidFill>
              </a:rPr>
              <a:t>Office – (207) 624-3381</a:t>
            </a:r>
          </a:p>
          <a:p>
            <a:r>
              <a:rPr lang="en-US" sz="4800" dirty="0">
                <a:solidFill>
                  <a:schemeClr val="bg1"/>
                </a:solidFill>
              </a:rPr>
              <a:t>Email – ernest.martin@maine.gov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B10CD4D6-EF41-E4D0-9D13-D470B1F3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LIMITS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9F0D221-9CA1-9DDB-DA78-D5B98B58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6F290-6BC9-88BD-1CC5-881481487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25" y="1540701"/>
            <a:ext cx="12930984" cy="7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Conditions</a:t>
            </a:r>
          </a:p>
        </p:txBody>
      </p:sp>
      <p:pic>
        <p:nvPicPr>
          <p:cNvPr id="5" name="Picture 4" descr="A road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12C169D0-3102-B442-733B-2E179FDA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440" y="1393577"/>
            <a:ext cx="4832632" cy="3624474"/>
          </a:xfrm>
          <a:prstGeom prst="rect">
            <a:avLst/>
          </a:prstGeom>
        </p:spPr>
      </p:pic>
      <p:pic>
        <p:nvPicPr>
          <p:cNvPr id="7" name="Picture 6" descr="A street corner with traffic lights and cars&#10;&#10;Description automatically generated">
            <a:extLst>
              <a:ext uri="{FF2B5EF4-FFF2-40B4-BE49-F238E27FC236}">
                <a16:creationId xmlns:a16="http://schemas.microsoft.com/office/drawing/2014/main" id="{C25C9739-8A5A-6659-83AC-0B6D5F32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218" y="1396821"/>
            <a:ext cx="4832633" cy="3624475"/>
          </a:xfrm>
          <a:prstGeom prst="rect">
            <a:avLst/>
          </a:prstGeom>
        </p:spPr>
      </p:pic>
      <p:pic>
        <p:nvPicPr>
          <p:cNvPr id="9" name="Picture 8" descr="A car driving on a road&#10;&#10;Description automatically generated">
            <a:extLst>
              <a:ext uri="{FF2B5EF4-FFF2-40B4-BE49-F238E27FC236}">
                <a16:creationId xmlns:a16="http://schemas.microsoft.com/office/drawing/2014/main" id="{F7247CFE-3218-388C-8C34-FE1104C76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439" y="5536673"/>
            <a:ext cx="4832632" cy="3624474"/>
          </a:xfrm>
          <a:prstGeom prst="rect">
            <a:avLst/>
          </a:prstGeom>
        </p:spPr>
      </p:pic>
      <p:pic>
        <p:nvPicPr>
          <p:cNvPr id="11" name="Picture 10" descr="A road with cars on it&#10;&#10;Description automatically generated">
            <a:extLst>
              <a:ext uri="{FF2B5EF4-FFF2-40B4-BE49-F238E27FC236}">
                <a16:creationId xmlns:a16="http://schemas.microsoft.com/office/drawing/2014/main" id="{654C7688-790A-D24D-CE98-F4AD59756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215" y="5536673"/>
            <a:ext cx="4832635" cy="3624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117180-0C37-1550-8666-51A25C07E0FA}"/>
              </a:ext>
            </a:extLst>
          </p:cNvPr>
          <p:cNvSpPr txBox="1"/>
          <p:nvPr/>
        </p:nvSpPr>
        <p:spPr>
          <a:xfrm>
            <a:off x="9897366" y="9081959"/>
            <a:ext cx="43023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 Ave by HP Hood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384CC4-07DB-979A-4FAF-DCF8857C2B8D}"/>
              </a:ext>
            </a:extLst>
          </p:cNvPr>
          <p:cNvSpPr txBox="1"/>
          <p:nvPr/>
        </p:nvSpPr>
        <p:spPr>
          <a:xfrm>
            <a:off x="3332430" y="9081958"/>
            <a:ext cx="4626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 Ave/St. John St Intersection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BB4DD-4785-FC18-3FA5-F0BAF5D8964D}"/>
              </a:ext>
            </a:extLst>
          </p:cNvPr>
          <p:cNvSpPr txBox="1"/>
          <p:nvPr/>
        </p:nvSpPr>
        <p:spPr>
          <a:xfrm>
            <a:off x="2656602" y="4987307"/>
            <a:ext cx="597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Congress St/St. John St Intersection, Facing East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E1A6C-75B5-1442-FC1A-12EE80D7DE33}"/>
              </a:ext>
            </a:extLst>
          </p:cNvPr>
          <p:cNvSpPr txBox="1"/>
          <p:nvPr/>
        </p:nvSpPr>
        <p:spPr>
          <a:xfrm>
            <a:off x="8993895" y="4987306"/>
            <a:ext cx="6110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Congress St/St. John St Intersection, Facing West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2804500-BD11-4EAA-3DDD-B6A6AD6D6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Conditions</a:t>
            </a:r>
          </a:p>
        </p:txBody>
      </p:sp>
      <p:pic>
        <p:nvPicPr>
          <p:cNvPr id="5" name="Picture 4" descr="A white van on a road&#10;&#10;Description automatically generated">
            <a:extLst>
              <a:ext uri="{FF2B5EF4-FFF2-40B4-BE49-F238E27FC236}">
                <a16:creationId xmlns:a16="http://schemas.microsoft.com/office/drawing/2014/main" id="{AAD791B7-CD47-D1F9-97EE-D559CAF08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27" y="5526878"/>
            <a:ext cx="4861508" cy="3646131"/>
          </a:xfrm>
          <a:prstGeom prst="rect">
            <a:avLst/>
          </a:prstGeom>
        </p:spPr>
      </p:pic>
      <p:pic>
        <p:nvPicPr>
          <p:cNvPr id="7" name="Picture 6" descr="A road with cars on it&#10;&#10;Description automatically generated">
            <a:extLst>
              <a:ext uri="{FF2B5EF4-FFF2-40B4-BE49-F238E27FC236}">
                <a16:creationId xmlns:a16="http://schemas.microsoft.com/office/drawing/2014/main" id="{9D4A7D9E-E027-3B86-F66A-182940BA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563" y="5526878"/>
            <a:ext cx="4861508" cy="3646132"/>
          </a:xfrm>
          <a:prstGeom prst="rect">
            <a:avLst/>
          </a:prstGeom>
        </p:spPr>
      </p:pic>
      <p:pic>
        <p:nvPicPr>
          <p:cNvPr id="9" name="Picture 8" descr="A street with trees and grass&#10;&#10;Description automatically generated">
            <a:extLst>
              <a:ext uri="{FF2B5EF4-FFF2-40B4-BE49-F238E27FC236}">
                <a16:creationId xmlns:a16="http://schemas.microsoft.com/office/drawing/2014/main" id="{A9EA3139-23A8-1E92-B4B1-0A9E328E0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563" y="1433123"/>
            <a:ext cx="4861508" cy="3646131"/>
          </a:xfrm>
          <a:prstGeom prst="rect">
            <a:avLst/>
          </a:prstGeom>
        </p:spPr>
      </p:pic>
      <p:pic>
        <p:nvPicPr>
          <p:cNvPr id="11" name="Picture 10" descr="A road with traffic cones and trees&#10;&#10;Description automatically generated">
            <a:extLst>
              <a:ext uri="{FF2B5EF4-FFF2-40B4-BE49-F238E27FC236}">
                <a16:creationId xmlns:a16="http://schemas.microsoft.com/office/drawing/2014/main" id="{8A76AA9B-779A-74EE-06FA-B2363F79F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28" y="1433124"/>
            <a:ext cx="4861507" cy="3646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F2F67C-8DE8-1A52-15D4-F8EF05C6615B}"/>
              </a:ext>
            </a:extLst>
          </p:cNvPr>
          <p:cNvSpPr txBox="1"/>
          <p:nvPr/>
        </p:nvSpPr>
        <p:spPr>
          <a:xfrm>
            <a:off x="3496958" y="5053720"/>
            <a:ext cx="4281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Congress St/Lowell St Intersection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A5505-DD30-0025-5C1A-792CAD894E4C}"/>
              </a:ext>
            </a:extLst>
          </p:cNvPr>
          <p:cNvSpPr txBox="1"/>
          <p:nvPr/>
        </p:nvSpPr>
        <p:spPr>
          <a:xfrm>
            <a:off x="9694398" y="5053721"/>
            <a:ext cx="457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Congress St/Burnham St Intersection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098647-B71A-6792-1241-FDDB0AD2AB3F}"/>
              </a:ext>
            </a:extLst>
          </p:cNvPr>
          <p:cNvSpPr txBox="1"/>
          <p:nvPr/>
        </p:nvSpPr>
        <p:spPr>
          <a:xfrm>
            <a:off x="9641979" y="9121944"/>
            <a:ext cx="4676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I-295 South On-Ramp from Park 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23DA0B-C40A-031E-97CF-00EC00B6CE13}"/>
              </a:ext>
            </a:extLst>
          </p:cNvPr>
          <p:cNvSpPr txBox="1"/>
          <p:nvPr/>
        </p:nvSpPr>
        <p:spPr>
          <a:xfrm>
            <a:off x="3286452" y="9113318"/>
            <a:ext cx="470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I-295 North On-Ramp from Park Ave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22980C9D-B806-F6D1-3F29-8C0C3670E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 &amp; Need of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ED3D83-CC47-0361-111A-04EBCCCFF0EC}"/>
              </a:ext>
            </a:extLst>
          </p:cNvPr>
          <p:cNvSpPr txBox="1"/>
          <p:nvPr/>
        </p:nvSpPr>
        <p:spPr>
          <a:xfrm>
            <a:off x="2097740" y="2017059"/>
            <a:ext cx="154888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Connectivity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Multi-Modal Accessibility</a:t>
            </a:r>
          </a:p>
          <a:p>
            <a:r>
              <a:rPr lang="en-US" sz="4800" dirty="0">
                <a:solidFill>
                  <a:schemeClr val="bg1"/>
                </a:solidFill>
              </a:rPr>
              <a:t>  (Pedestrian, Bicycle, Transit, Emergency Vehicle, Automobile)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Speed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Preserve Interstate Function &amp; 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Place-making / Neighborhood Cohesion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BA2ACF5-58AC-F268-107F-4927601E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93" y="359964"/>
            <a:ext cx="17060449" cy="1129221"/>
          </a:xfrm>
        </p:spPr>
        <p:txBody>
          <a:bodyPr>
            <a:normAutofit/>
          </a:bodyPr>
          <a:lstStyle/>
          <a:p>
            <a:r>
              <a:rPr lang="en-US" dirty="0"/>
              <a:t>BACKGROUND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B6CA5-CDE0-F759-FDB1-34B47132EFF3}"/>
              </a:ext>
            </a:extLst>
          </p:cNvPr>
          <p:cNvSpPr txBox="1"/>
          <p:nvPr/>
        </p:nvSpPr>
        <p:spPr>
          <a:xfrm>
            <a:off x="1627179" y="1383670"/>
            <a:ext cx="155448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Project Initiated by City of Portland / PACTS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2009 Connecting </a:t>
            </a:r>
            <a:r>
              <a:rPr lang="en-US" sz="4800" dirty="0" err="1">
                <a:solidFill>
                  <a:schemeClr val="bg1"/>
                </a:solidFill>
              </a:rPr>
              <a:t>Libbytown</a:t>
            </a:r>
            <a:r>
              <a:rPr lang="en-US" sz="4800" dirty="0">
                <a:solidFill>
                  <a:schemeClr val="bg1"/>
                </a:solidFill>
              </a:rPr>
              <a:t> – Bicycle and Pedestrian Improvements from Parkside to 1-295 Vicinity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2013 </a:t>
            </a:r>
            <a:r>
              <a:rPr lang="en-US" sz="4800" dirty="0" err="1">
                <a:solidFill>
                  <a:schemeClr val="bg1"/>
                </a:solidFill>
              </a:rPr>
              <a:t>Libbytown</a:t>
            </a:r>
            <a:r>
              <a:rPr lang="en-US" sz="4800" dirty="0">
                <a:solidFill>
                  <a:schemeClr val="bg1"/>
                </a:solidFill>
              </a:rPr>
              <a:t> Traffic Circulation and Streetscape Study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2018 Update to the 2013 Study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2021City of Portland awarded funding from PACTS for </a:t>
            </a:r>
            <a:r>
              <a:rPr lang="en-US" sz="4800" dirty="0" err="1">
                <a:solidFill>
                  <a:schemeClr val="bg1"/>
                </a:solidFill>
              </a:rPr>
              <a:t>Libbytown</a:t>
            </a:r>
            <a:r>
              <a:rPr lang="en-US" sz="4800" dirty="0">
                <a:solidFill>
                  <a:schemeClr val="bg1"/>
                </a:solidFill>
              </a:rPr>
              <a:t> Safety and Accessibility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3BE6B44-C31A-D005-1CDA-4F9EA355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93" y="359964"/>
            <a:ext cx="17060449" cy="1129221"/>
          </a:xfrm>
        </p:spPr>
        <p:txBody>
          <a:bodyPr>
            <a:normAutofit/>
          </a:bodyPr>
          <a:lstStyle/>
          <a:p>
            <a:r>
              <a:rPr lang="en-US" dirty="0"/>
              <a:t>BACKGROUND INFORMATION </a:t>
            </a:r>
            <a:r>
              <a:rPr lang="en-US" sz="4800" dirty="0"/>
              <a:t>(cont.)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B6CA5-CDE0-F759-FDB1-34B47132EFF3}"/>
              </a:ext>
            </a:extLst>
          </p:cNvPr>
          <p:cNvSpPr txBox="1"/>
          <p:nvPr/>
        </p:nvSpPr>
        <p:spPr>
          <a:xfrm>
            <a:off x="1133341" y="1963218"/>
            <a:ext cx="1645320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2023 Enhanced Project Scoping Project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Feb 2023 Public Meeting presenting Enhanced Project Scoping Results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2024 Reconnecting Communities and Neighborhoods Grant ($22.4 mil)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2023 to Present – MaineDOT Preliminary Design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3BE6B44-C31A-D005-1CDA-4F9EA355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FB162-7217-E17E-048D-E2AB1E115A94}"/>
              </a:ext>
            </a:extLst>
          </p:cNvPr>
          <p:cNvSpPr txBox="1"/>
          <p:nvPr/>
        </p:nvSpPr>
        <p:spPr>
          <a:xfrm>
            <a:off x="1801525" y="1278852"/>
            <a:ext cx="15488802" cy="772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Congress Street and Park Ave changed from one-way to two-way traffic between former Denny’s Rest. and St John St.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Roundabout introduced near the former Denny’s Restaurant.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A two-way Cycle Track (Bicycles) added to Congress Street.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Two one-way Cycle Tracks added to Park Ave.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Sidewalks retained on both sides of Congress and Park.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Paired Bus Stops added on Congress near Marston.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A95C1C0-AFF8-D23B-DC52-9174052C2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299" y="9666597"/>
            <a:ext cx="1603361" cy="6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 points">
  <a:themeElements>
    <a:clrScheme name="MaineDOT Colors">
      <a:dk1>
        <a:srgbClr val="262626"/>
      </a:dk1>
      <a:lt1>
        <a:sysClr val="window" lastClr="FFFFFF"/>
      </a:lt1>
      <a:dk2>
        <a:srgbClr val="335B74"/>
      </a:dk2>
      <a:lt2>
        <a:srgbClr val="DFE3E5"/>
      </a:lt2>
      <a:accent1>
        <a:srgbClr val="D1EEF9"/>
      </a:accent1>
      <a:accent2>
        <a:srgbClr val="2683C6"/>
      </a:accent2>
      <a:accent3>
        <a:srgbClr val="27CED7"/>
      </a:accent3>
      <a:accent4>
        <a:srgbClr val="76C2AF"/>
      </a:accent4>
      <a:accent5>
        <a:srgbClr val="E39A5F"/>
      </a:accent5>
      <a:accent6>
        <a:srgbClr val="F5CF87"/>
      </a:accent6>
      <a:hlink>
        <a:srgbClr val="64A192"/>
      </a:hlink>
      <a:folHlink>
        <a:srgbClr val="C95D5D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B161EB-418C-4450-AABB-45F990CA1788}" vid="{59B2FE3E-FD44-4AB0-B15F-79A347AFC6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3EBE93CC85A439AB0326DB072B8F1" ma:contentTypeVersion="14" ma:contentTypeDescription="Create a new document." ma:contentTypeScope="" ma:versionID="e32048368b3cd47fb59a05f6851bb914">
  <xsd:schema xmlns:xsd="http://www.w3.org/2001/XMLSchema" xmlns:xs="http://www.w3.org/2001/XMLSchema" xmlns:p="http://schemas.microsoft.com/office/2006/metadata/properties" xmlns:ns2="83b33db3-277a-4ae6-917f-6cbd3ab8af9b" xmlns:ns3="84b14794-4726-44be-8d23-5898160c0bc6" targetNamespace="http://schemas.microsoft.com/office/2006/metadata/properties" ma:root="true" ma:fieldsID="59fdb7b1e3c95fe3a6e693ed5615cc57" ns2:_="" ns3:_="">
    <xsd:import namespace="83b33db3-277a-4ae6-917f-6cbd3ab8af9b"/>
    <xsd:import namespace="84b14794-4726-44be-8d23-5898160c0b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33db3-277a-4ae6-917f-6cbd3ab8af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14794-4726-44be-8d23-5898160c0b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34a10f0-6228-4fef-85d6-2d7f59a71af3}" ma:internalName="TaxCatchAll" ma:showField="CatchAllData" ma:web="84b14794-4726-44be-8d23-5898160c0b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b14794-4726-44be-8d23-5898160c0bc6" xsi:nil="true"/>
    <lcf76f155ced4ddcb4097134ff3c332f xmlns="83b33db3-277a-4ae6-917f-6cbd3ab8af9b">
      <Terms xmlns="http://schemas.microsoft.com/office/infopath/2007/PartnerControls"/>
    </lcf76f155ced4ddcb4097134ff3c332f>
    <SharedWithUsers xmlns="84b14794-4726-44be-8d23-5898160c0bc6">
      <UserInfo>
        <DisplayName>Nichols, Brian</DisplayName>
        <AccountId>117</AccountId>
        <AccountType/>
      </UserInfo>
      <UserInfo>
        <DisplayName>CWall</DisplayName>
        <AccountId>141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44002F-2A0D-4A39-96CE-A85E1B00C0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b33db3-277a-4ae6-917f-6cbd3ab8af9b"/>
    <ds:schemaRef ds:uri="84b14794-4726-44be-8d23-5898160c0b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58AED4-A04B-4252-8A63-DDA0CD5B30DA}">
  <ds:schemaRefs>
    <ds:schemaRef ds:uri="http://purl.org/dc/dcmitype/"/>
    <ds:schemaRef ds:uri="http://purl.org/dc/terms/"/>
    <ds:schemaRef ds:uri="http://purl.org/dc/elements/1.1/"/>
    <ds:schemaRef ds:uri="83b33db3-277a-4ae6-917f-6cbd3ab8af9b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4b14794-4726-44be-8d23-5898160c0bc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E7BB4F-C007-4B4B-992E-A4ADA3C152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MaineDOT 2022 PowerPoint Template for Recording Videos</Template>
  <TotalTime>10340</TotalTime>
  <Words>635</Words>
  <Application>Microsoft Office PowerPoint</Application>
  <PresentationFormat>Custom</PresentationFormat>
  <Paragraphs>145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Tw Cen MT</vt:lpstr>
      <vt:lpstr>Tw Cen MT Condensed</vt:lpstr>
      <vt:lpstr>Verdana Pro Black</vt:lpstr>
      <vt:lpstr>Wingdings 3</vt:lpstr>
      <vt:lpstr>Bullet points</vt:lpstr>
      <vt:lpstr>Reconnecting our villages: historic libbytown project improvement </vt:lpstr>
      <vt:lpstr>PROJECT LOCATION</vt:lpstr>
      <vt:lpstr>Project LIMITS</vt:lpstr>
      <vt:lpstr>Existing Conditions</vt:lpstr>
      <vt:lpstr>Existing Conditions</vt:lpstr>
      <vt:lpstr>Purpose &amp; Need of project</vt:lpstr>
      <vt:lpstr>BACKGROUND INFORMATION</vt:lpstr>
      <vt:lpstr>BACKGROUND INFORMATION (cont.)</vt:lpstr>
      <vt:lpstr>PROPOSED Design</vt:lpstr>
      <vt:lpstr>PROPOSED Design</vt:lpstr>
      <vt:lpstr>DESIGN GOALS</vt:lpstr>
      <vt:lpstr>PROPOSED Design</vt:lpstr>
      <vt:lpstr>Proposed Typical Sections</vt:lpstr>
      <vt:lpstr>Proposed Typical Sections</vt:lpstr>
      <vt:lpstr>Proposed Typical Sections</vt:lpstr>
      <vt:lpstr>PROPOSED Design</vt:lpstr>
      <vt:lpstr>PROPOSED Design</vt:lpstr>
      <vt:lpstr>PROPOSED Design</vt:lpstr>
      <vt:lpstr>Streetscape concept</vt:lpstr>
      <vt:lpstr>Streetscape concept</vt:lpstr>
      <vt:lpstr>Streetscape concept</vt:lpstr>
      <vt:lpstr>Streetscape concept</vt:lpstr>
      <vt:lpstr>Schedule</vt:lpstr>
      <vt:lpstr>THANK YOU FOR PARTICIPATING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Rollins, Scott</dc:creator>
  <cp:lastModifiedBy>Doyle, Geoff</cp:lastModifiedBy>
  <cp:revision>58</cp:revision>
  <cp:lastPrinted>2024-10-17T13:10:19Z</cp:lastPrinted>
  <dcterms:created xsi:type="dcterms:W3CDTF">2022-07-26T17:37:47Z</dcterms:created>
  <dcterms:modified xsi:type="dcterms:W3CDTF">2024-10-17T16:25:22Z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0x0101008DF3EBE93CC85A439AB0326DB072B8F1</vt:lpwstr>
  </property>
  <property fmtid="{D5CDD505-2E9C-101B-9397-08002B2CF9AE}" pid="3" name="MediaServiceImageTags">
    <vt:lpwstr/>
  </property>
</Properties>
</file>